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8f9100518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c8f9100518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65d8a7534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65d8a7534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5d8a7534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5d8a7534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蝦皮: 限時特賣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momo: 限時搶購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8f910051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8f910051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8f910051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8f910051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611ffb7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611ffb7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6611ffb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6611ffb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rgbClr val="ADADAD"/>
                </a:solidFill>
              </a:rPr>
              <a:t>雅虎為了避免被競業跟價，特別設計將首頁的價格遮住，為了解決這個問題</a:t>
            </a:r>
            <a:endParaRPr sz="1600">
              <a:solidFill>
                <a:srgbClr val="ADADA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rgbClr val="ADADAD"/>
                </a:solidFill>
              </a:rPr>
              <a:t>選擇以頁面性質做分別給予個別處理</a:t>
            </a:r>
            <a:endParaRPr sz="1600">
              <a:solidFill>
                <a:srgbClr val="ADADA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8f9100518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8f910051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a21c5ddc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a21c5ddc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replit.com/@PolarBear6/NTUTworm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爬蟲小專題 -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accent1"/>
                </a:solidFill>
              </a:rPr>
              <a:t>Yahoo!購物中心 秒殺時時樂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製作者：蔡昀軒</a:t>
            </a:r>
            <a:endParaRPr/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座號：25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/>
          <p:nvPr>
            <p:ph idx="1" type="body"/>
          </p:nvPr>
        </p:nvSpPr>
        <p:spPr>
          <a:xfrm>
            <a:off x="1572600" y="77092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FFFF"/>
                </a:solidFill>
              </a:rPr>
              <a:t>謝謝大家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66" name="Google Shape;1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1688" y="1532025"/>
            <a:ext cx="5000625" cy="280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279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27730" r="27001" t="0"/>
          <a:stretch/>
        </p:blipFill>
        <p:spPr>
          <a:xfrm>
            <a:off x="3077113" y="0"/>
            <a:ext cx="41388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/>
          <p:nvPr/>
        </p:nvSpPr>
        <p:spPr>
          <a:xfrm>
            <a:off x="2711050" y="3718325"/>
            <a:ext cx="4800600" cy="13434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 flipH="1" rot="10208148">
            <a:off x="1723141" y="3695922"/>
            <a:ext cx="914114" cy="940894"/>
          </a:xfrm>
          <a:prstGeom prst="bentArrow">
            <a:avLst>
              <a:gd fmla="val 25000" name="adj1"/>
              <a:gd fmla="val 31615" name="adj2"/>
              <a:gd fmla="val 37195" name="adj3"/>
              <a:gd fmla="val 43750" name="adj4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Yahoo!</a:t>
            </a:r>
            <a:r>
              <a:rPr lang="zh-TW"/>
              <a:t>購物中心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秒殺時時樂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3157" l="16016" r="17053" t="8651"/>
          <a:stretch/>
        </p:blipFill>
        <p:spPr>
          <a:xfrm>
            <a:off x="3195675" y="303875"/>
            <a:ext cx="6119851" cy="453574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3627750" y="1613100"/>
            <a:ext cx="5408100" cy="3324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accent1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-84900" y="1762075"/>
            <a:ext cx="3650700" cy="19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UcPeriod"/>
            </a:pPr>
            <a:r>
              <a:rPr lang="zh-TW" sz="1300"/>
              <a:t>分成</a:t>
            </a:r>
            <a:r>
              <a:rPr b="1" lang="zh-TW" sz="1300">
                <a:solidFill>
                  <a:schemeClr val="dk1"/>
                </a:solidFill>
              </a:rPr>
              <a:t>10點、15點、21點</a:t>
            </a:r>
            <a:r>
              <a:rPr lang="zh-TW" sz="1300"/>
              <a:t>三時段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UcPeriod"/>
            </a:pPr>
            <a:r>
              <a:rPr lang="zh-TW" sz="1300"/>
              <a:t>業務精心挑選的</a:t>
            </a:r>
            <a:r>
              <a:rPr lang="zh-TW" sz="1300">
                <a:solidFill>
                  <a:srgbClr val="FFFFFF"/>
                </a:solidFill>
                <a:highlight>
                  <a:schemeClr val="accent1"/>
                </a:highlight>
              </a:rPr>
              <a:t>熱門品、潛力股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UcPeriod"/>
            </a:pPr>
            <a:r>
              <a:rPr lang="zh-TW" sz="1300"/>
              <a:t>商品在該時段會是全網路通路</a:t>
            </a:r>
            <a:r>
              <a:rPr lang="zh-TW" sz="1300">
                <a:solidFill>
                  <a:srgbClr val="FFFFFF"/>
                </a:solidFill>
                <a:highlight>
                  <a:schemeClr val="accent1"/>
                </a:highlight>
              </a:rPr>
              <a:t>最低價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UcPeriod"/>
            </a:pPr>
            <a:r>
              <a:rPr lang="zh-TW" sz="1300"/>
              <a:t>佔非常大的業績比例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lphaUcPeriod"/>
            </a:pPr>
            <a:r>
              <a:rPr lang="zh-TW" sz="1300"/>
              <a:t>此功能可</a:t>
            </a:r>
            <a:r>
              <a:rPr lang="zh-TW" sz="1300">
                <a:solidFill>
                  <a:srgbClr val="FFFFFF"/>
                </a:solidFill>
                <a:highlight>
                  <a:schemeClr val="accent1"/>
                </a:highlight>
              </a:rPr>
              <a:t>消弭Y購價格偏高</a:t>
            </a:r>
            <a:r>
              <a:rPr lang="zh-TW" sz="1300"/>
              <a:t>的負面印象</a:t>
            </a:r>
            <a:endParaRPr sz="1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/>
        </p:nvSpPr>
        <p:spPr>
          <a:xfrm>
            <a:off x="2488450" y="1743025"/>
            <a:ext cx="2122800" cy="39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4756463" y="1743025"/>
            <a:ext cx="2122800" cy="39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7021200" y="1742875"/>
            <a:ext cx="1969800" cy="39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159775" y="1743025"/>
            <a:ext cx="2122800" cy="39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4671" l="25693" r="30483" t="12649"/>
          <a:stretch/>
        </p:blipFill>
        <p:spPr>
          <a:xfrm>
            <a:off x="156775" y="2138425"/>
            <a:ext cx="2122800" cy="22527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4762225" y="1742825"/>
            <a:ext cx="2116800" cy="2648400"/>
          </a:xfrm>
          <a:prstGeom prst="rect">
            <a:avLst/>
          </a:prstGeom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zh-TW" sz="1400">
                <a:solidFill>
                  <a:srgbClr val="FFFFFF"/>
                </a:solidFill>
              </a:rPr>
              <a:t>設定資料刷新時間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159775" y="1742825"/>
            <a:ext cx="2116800" cy="2648400"/>
          </a:xfrm>
          <a:prstGeom prst="rect">
            <a:avLst/>
          </a:prstGeom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zh-TW" sz="1400">
                <a:solidFill>
                  <a:srgbClr val="FFFFFF"/>
                </a:solidFill>
              </a:rPr>
              <a:t>資料蒐集成果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2488925" y="1742825"/>
            <a:ext cx="2116800" cy="2648400"/>
          </a:xfrm>
          <a:prstGeom prst="rect">
            <a:avLst/>
          </a:prstGeom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zh-TW" sz="1400">
                <a:solidFill>
                  <a:srgbClr val="FFFFFF"/>
                </a:solidFill>
              </a:rPr>
              <a:t>偏好的關鍵字餵給程式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設計一個針對偏好商品的到價通知</a:t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2107850" y="2929025"/>
            <a:ext cx="628200" cy="2760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2375" y="2700425"/>
            <a:ext cx="1331325" cy="133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1775" y="2327650"/>
            <a:ext cx="628125" cy="62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351024">
            <a:off x="5290712" y="2851200"/>
            <a:ext cx="1054299" cy="10542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0" name="Google Shape;90;p16"/>
          <p:cNvCxnSpPr/>
          <p:nvPr/>
        </p:nvCxnSpPr>
        <p:spPr>
          <a:xfrm flipH="1" rot="10800000">
            <a:off x="2485913" y="2127988"/>
            <a:ext cx="2122800" cy="27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6"/>
          <p:cNvCxnSpPr/>
          <p:nvPr/>
        </p:nvCxnSpPr>
        <p:spPr>
          <a:xfrm flipH="1" rot="10800000">
            <a:off x="156763" y="2127988"/>
            <a:ext cx="2122800" cy="27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6"/>
          <p:cNvCxnSpPr/>
          <p:nvPr/>
        </p:nvCxnSpPr>
        <p:spPr>
          <a:xfrm flipH="1" rot="10800000">
            <a:off x="4774963" y="2127988"/>
            <a:ext cx="2122800" cy="27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7030000" y="1742825"/>
            <a:ext cx="1967700" cy="2648400"/>
          </a:xfrm>
          <a:prstGeom prst="rect">
            <a:avLst/>
          </a:prstGeom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zh-TW" sz="1400">
                <a:solidFill>
                  <a:srgbClr val="FFFFFF"/>
                </a:solidFill>
              </a:rPr>
              <a:t>程式給到價通知</a:t>
            </a:r>
            <a:endParaRPr b="1" sz="1400">
              <a:solidFill>
                <a:srgbClr val="FFFFFF"/>
              </a:solidFill>
            </a:endParaRPr>
          </a:p>
        </p:txBody>
      </p:sp>
      <p:cxnSp>
        <p:nvCxnSpPr>
          <p:cNvPr id="94" name="Google Shape;94;p16"/>
          <p:cNvCxnSpPr/>
          <p:nvPr/>
        </p:nvCxnSpPr>
        <p:spPr>
          <a:xfrm flipH="1" rot="10800000">
            <a:off x="7032525" y="2134975"/>
            <a:ext cx="1969800" cy="3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6"/>
          <p:cNvSpPr/>
          <p:nvPr/>
        </p:nvSpPr>
        <p:spPr>
          <a:xfrm>
            <a:off x="4438663" y="2929025"/>
            <a:ext cx="628200" cy="2760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6699413" y="2929025"/>
            <a:ext cx="628200" cy="2760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16"/>
          <p:cNvGrpSpPr/>
          <p:nvPr/>
        </p:nvGrpSpPr>
        <p:grpSpPr>
          <a:xfrm rot="376358">
            <a:off x="5957586" y="2724102"/>
            <a:ext cx="628164" cy="328578"/>
            <a:chOff x="5005775" y="1061250"/>
            <a:chExt cx="1117800" cy="603725"/>
          </a:xfrm>
        </p:grpSpPr>
        <p:sp>
          <p:nvSpPr>
            <p:cNvPr id="98" name="Google Shape;98;p16"/>
            <p:cNvSpPr/>
            <p:nvPr/>
          </p:nvSpPr>
          <p:spPr>
            <a:xfrm>
              <a:off x="5005775" y="1061250"/>
              <a:ext cx="1117800" cy="5727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285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>
              <a:off x="5076575" y="1206575"/>
              <a:ext cx="894600" cy="4584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285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" name="Google Shape;100;p16"/>
          <p:cNvGrpSpPr/>
          <p:nvPr/>
        </p:nvGrpSpPr>
        <p:grpSpPr>
          <a:xfrm rot="-9899071">
            <a:off x="5119163" y="3714931"/>
            <a:ext cx="628191" cy="328596"/>
            <a:chOff x="5005775" y="1061250"/>
            <a:chExt cx="1117800" cy="603725"/>
          </a:xfrm>
        </p:grpSpPr>
        <p:sp>
          <p:nvSpPr>
            <p:cNvPr id="101" name="Google Shape;101;p16"/>
            <p:cNvSpPr/>
            <p:nvPr/>
          </p:nvSpPr>
          <p:spPr>
            <a:xfrm>
              <a:off x="5005775" y="1061250"/>
              <a:ext cx="1117800" cy="5727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285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5076575" y="1206575"/>
              <a:ext cx="894600" cy="4584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285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3" name="Google Shape;10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60274" y="2614575"/>
            <a:ext cx="1453999" cy="145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/>
        </p:nvSpPr>
        <p:spPr>
          <a:xfrm>
            <a:off x="2534400" y="2032950"/>
            <a:ext cx="4075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100" u="sng">
                <a:solidFill>
                  <a:schemeClr val="hlink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3"/>
              </a:rPr>
              <a:t>Code</a:t>
            </a:r>
            <a:endParaRPr b="1" sz="41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資料呈現</a:t>
            </a:r>
            <a:endParaRPr/>
          </a:p>
        </p:txBody>
      </p:sp>
      <p:pic>
        <p:nvPicPr>
          <p:cNvPr id="114" name="Google Shape;114;p18"/>
          <p:cNvPicPr preferRelativeResize="0"/>
          <p:nvPr/>
        </p:nvPicPr>
        <p:blipFill rotWithShape="1">
          <a:blip r:embed="rId3">
            <a:alphaModFix/>
          </a:blip>
          <a:srcRect b="4677" l="18105" r="14811" t="12382"/>
          <a:stretch/>
        </p:blipFill>
        <p:spPr>
          <a:xfrm>
            <a:off x="1518275" y="1092624"/>
            <a:ext cx="6363250" cy="4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/>
          <p:nvPr/>
        </p:nvSpPr>
        <p:spPr>
          <a:xfrm>
            <a:off x="1860725" y="1359125"/>
            <a:ext cx="1789800" cy="20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3625475" y="1359125"/>
            <a:ext cx="414300" cy="20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4070150" y="1359125"/>
            <a:ext cx="261900" cy="20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4284025" y="1359125"/>
            <a:ext cx="2798100" cy="20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226800" y="480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卡關?</a:t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354825" y="1172650"/>
            <a:ext cx="6012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zh-TW" sz="1600"/>
              <a:t>防</a:t>
            </a:r>
            <a:r>
              <a:rPr lang="zh-TW" sz="1600"/>
              <a:t>競業跟價，將</a:t>
            </a:r>
            <a:r>
              <a:rPr b="1" lang="zh-TW" sz="1600">
                <a:solidFill>
                  <a:srgbClr val="FFFFFF"/>
                </a:solidFill>
              </a:rPr>
              <a:t>非當時段的產品價格遮蔽</a:t>
            </a:r>
            <a:endParaRPr b="1"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zh-TW" sz="1600"/>
              <a:t>造成</a:t>
            </a:r>
            <a:r>
              <a:rPr lang="zh-TW" sz="1600">
                <a:solidFill>
                  <a:srgbClr val="CCCCCC"/>
                </a:solidFill>
              </a:rPr>
              <a:t>爬蟲時</a:t>
            </a:r>
            <a:r>
              <a:rPr b="1" lang="zh-TW" sz="1600">
                <a:solidFill>
                  <a:srgbClr val="FFFFFF"/>
                </a:solidFill>
              </a:rPr>
              <a:t>無法取得所有商品的價格</a:t>
            </a:r>
            <a:endParaRPr b="1"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125" name="Google Shape;125;p19"/>
          <p:cNvGrpSpPr/>
          <p:nvPr/>
        </p:nvGrpSpPr>
        <p:grpSpPr>
          <a:xfrm>
            <a:off x="1925000" y="1824275"/>
            <a:ext cx="6211650" cy="4507450"/>
            <a:chOff x="2589450" y="445025"/>
            <a:chExt cx="6211650" cy="4507450"/>
          </a:xfrm>
        </p:grpSpPr>
        <p:pic>
          <p:nvPicPr>
            <p:cNvPr id="126" name="Google Shape;126;p19"/>
            <p:cNvPicPr preferRelativeResize="0"/>
            <p:nvPr/>
          </p:nvPicPr>
          <p:blipFill rotWithShape="1">
            <a:blip r:embed="rId3">
              <a:alphaModFix/>
            </a:blip>
            <a:srcRect b="3715" l="15624" r="17058" t="8649"/>
            <a:stretch/>
          </p:blipFill>
          <p:spPr>
            <a:xfrm>
              <a:off x="2589450" y="445025"/>
              <a:ext cx="6155227" cy="4507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" name="Google Shape;127;p19"/>
            <p:cNvSpPr/>
            <p:nvPr/>
          </p:nvSpPr>
          <p:spPr>
            <a:xfrm>
              <a:off x="2709700" y="2688475"/>
              <a:ext cx="6034800" cy="2475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2766300" y="4606725"/>
              <a:ext cx="6034800" cy="2475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解方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311700" y="1304875"/>
            <a:ext cx="3876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600"/>
              <a:t>將這些特例利用</a:t>
            </a:r>
            <a:r>
              <a:rPr b="1" lang="zh-TW" sz="1600">
                <a:solidFill>
                  <a:srgbClr val="FFFFFF"/>
                </a:solidFill>
              </a:rPr>
              <a:t>if-else語法</a:t>
            </a:r>
            <a:r>
              <a:rPr lang="zh-TW" sz="1600"/>
              <a:t>依</a:t>
            </a:r>
            <a:r>
              <a:rPr lang="zh-TW" sz="1600">
                <a:solidFill>
                  <a:srgbClr val="FFFFFF"/>
                </a:solidFill>
                <a:highlight>
                  <a:schemeClr val="accent1"/>
                </a:highlight>
              </a:rPr>
              <a:t>頁面性質</a:t>
            </a:r>
            <a:r>
              <a:rPr lang="zh-TW" sz="1600"/>
              <a:t>進行分類後抓取其商品頁面中的價格</a:t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 rotWithShape="1">
          <a:blip r:embed="rId3">
            <a:alphaModFix/>
          </a:blip>
          <a:srcRect b="6186" l="18179" r="35241" t="14998"/>
          <a:stretch/>
        </p:blipFill>
        <p:spPr>
          <a:xfrm>
            <a:off x="4296775" y="445025"/>
            <a:ext cx="4667472" cy="444262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/>
          <p:nvPr/>
        </p:nvSpPr>
        <p:spPr>
          <a:xfrm>
            <a:off x="5255025" y="2650000"/>
            <a:ext cx="2977200" cy="134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46675" y="2235700"/>
            <a:ext cx="4827900" cy="22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accent1"/>
                </a:solidFill>
              </a:rPr>
              <a:t>https://tw.buy.yahoo.com/activity/onsale?</a:t>
            </a:r>
            <a:r>
              <a:rPr lang="zh-TW" sz="1300">
                <a:solidFill>
                  <a:srgbClr val="FFFFFF"/>
                </a:solidFill>
              </a:rPr>
              <a:t>actid</a:t>
            </a:r>
            <a:r>
              <a:rPr lang="zh-TW" sz="1300">
                <a:solidFill>
                  <a:schemeClr val="accent1"/>
                </a:solidFill>
              </a:rPr>
              <a:t>=301702</a:t>
            </a:r>
            <a:endParaRPr sz="13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300">
                <a:solidFill>
                  <a:schemeClr val="accent1"/>
                </a:solidFill>
              </a:rPr>
              <a:t>https://tw.buy.yahoo.com/gdsale/gdsale.asp?</a:t>
            </a:r>
            <a:r>
              <a:rPr lang="zh-TW" sz="1300">
                <a:solidFill>
                  <a:srgbClr val="FFFFFF"/>
                </a:solidFill>
              </a:rPr>
              <a:t>gdid</a:t>
            </a:r>
            <a:r>
              <a:rPr lang="zh-TW" sz="1300">
                <a:solidFill>
                  <a:schemeClr val="accent1"/>
                </a:solidFill>
              </a:rPr>
              <a:t>=9393057</a:t>
            </a:r>
            <a:endParaRPr sz="1300">
              <a:solidFill>
                <a:schemeClr val="accent1"/>
              </a:solidFill>
            </a:endParaRPr>
          </a:p>
        </p:txBody>
      </p:sp>
      <p:grpSp>
        <p:nvGrpSpPr>
          <p:cNvPr id="138" name="Google Shape;138;p20"/>
          <p:cNvGrpSpPr/>
          <p:nvPr/>
        </p:nvGrpSpPr>
        <p:grpSpPr>
          <a:xfrm>
            <a:off x="2353325" y="1155588"/>
            <a:ext cx="5956723" cy="3353524"/>
            <a:chOff x="138875" y="894988"/>
            <a:chExt cx="5956723" cy="3353524"/>
          </a:xfrm>
        </p:grpSpPr>
        <p:pic>
          <p:nvPicPr>
            <p:cNvPr id="139" name="Google Shape;139;p20"/>
            <p:cNvPicPr preferRelativeResize="0"/>
            <p:nvPr/>
          </p:nvPicPr>
          <p:blipFill rotWithShape="1">
            <a:blip r:embed="rId4">
              <a:alphaModFix/>
            </a:blip>
            <a:srcRect b="6050" l="16748" r="18109" t="28747"/>
            <a:stretch/>
          </p:blipFill>
          <p:spPr>
            <a:xfrm>
              <a:off x="138875" y="894988"/>
              <a:ext cx="5956723" cy="33535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0" name="Google Shape;140;p20"/>
            <p:cNvSpPr/>
            <p:nvPr/>
          </p:nvSpPr>
          <p:spPr>
            <a:xfrm>
              <a:off x="2654938" y="1304872"/>
              <a:ext cx="924600" cy="2952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未來延伸</a:t>
            </a:r>
            <a:endParaRPr/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3695425" y="1742825"/>
            <a:ext cx="2116800" cy="2648400"/>
          </a:xfrm>
          <a:prstGeom prst="rect">
            <a:avLst/>
          </a:prstGeom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zh-TW" sz="1400">
                <a:solidFill>
                  <a:srgbClr val="FFFFFF"/>
                </a:solidFill>
              </a:rPr>
              <a:t>設定時間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1422125" y="1742825"/>
            <a:ext cx="2116800" cy="2648400"/>
          </a:xfrm>
          <a:prstGeom prst="rect">
            <a:avLst/>
          </a:prstGeom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zh-TW" sz="1400">
                <a:solidFill>
                  <a:srgbClr val="FFFFFF"/>
                </a:solidFill>
              </a:rPr>
              <a:t>偏好的關鍵字餵給程式</a:t>
            </a:r>
            <a:endParaRPr b="1" sz="1400">
              <a:solidFill>
                <a:srgbClr val="FFFFFF"/>
              </a:solidFill>
            </a:endParaRPr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5575" y="2700425"/>
            <a:ext cx="1331325" cy="133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4975" y="2327650"/>
            <a:ext cx="628125" cy="62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51024">
            <a:off x="4223912" y="2851200"/>
            <a:ext cx="1054299" cy="105429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5963200" y="1742825"/>
            <a:ext cx="1967700" cy="2648400"/>
          </a:xfrm>
          <a:prstGeom prst="rect">
            <a:avLst/>
          </a:prstGeom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zh-TW" sz="1400">
                <a:solidFill>
                  <a:srgbClr val="FFFFFF"/>
                </a:solidFill>
              </a:rPr>
              <a:t>程式給到價通知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152" name="Google Shape;152;p21"/>
          <p:cNvSpPr/>
          <p:nvPr/>
        </p:nvSpPr>
        <p:spPr>
          <a:xfrm>
            <a:off x="3371863" y="2929025"/>
            <a:ext cx="628200" cy="2760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5632613" y="2929025"/>
            <a:ext cx="628200" cy="2760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" name="Google Shape;154;p21"/>
          <p:cNvGrpSpPr/>
          <p:nvPr/>
        </p:nvGrpSpPr>
        <p:grpSpPr>
          <a:xfrm rot="376358">
            <a:off x="4890786" y="2724102"/>
            <a:ext cx="628164" cy="328578"/>
            <a:chOff x="5005775" y="1061250"/>
            <a:chExt cx="1117800" cy="603725"/>
          </a:xfrm>
        </p:grpSpPr>
        <p:sp>
          <p:nvSpPr>
            <p:cNvPr id="155" name="Google Shape;155;p21"/>
            <p:cNvSpPr/>
            <p:nvPr/>
          </p:nvSpPr>
          <p:spPr>
            <a:xfrm>
              <a:off x="5005775" y="1061250"/>
              <a:ext cx="1117800" cy="5727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285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5076575" y="1206575"/>
              <a:ext cx="894600" cy="4584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285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" name="Google Shape;157;p21"/>
          <p:cNvGrpSpPr/>
          <p:nvPr/>
        </p:nvGrpSpPr>
        <p:grpSpPr>
          <a:xfrm rot="-9899071">
            <a:off x="4052363" y="3714931"/>
            <a:ext cx="628191" cy="328596"/>
            <a:chOff x="5005775" y="1061250"/>
            <a:chExt cx="1117800" cy="603725"/>
          </a:xfrm>
        </p:grpSpPr>
        <p:sp>
          <p:nvSpPr>
            <p:cNvPr id="158" name="Google Shape;158;p21"/>
            <p:cNvSpPr/>
            <p:nvPr/>
          </p:nvSpPr>
          <p:spPr>
            <a:xfrm>
              <a:off x="5005775" y="1061250"/>
              <a:ext cx="1117800" cy="5727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285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076575" y="1206575"/>
              <a:ext cx="894600" cy="4584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285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0" name="Google Shape;16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93474" y="2614575"/>
            <a:ext cx="1453999" cy="145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